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25"/>
  </p:notesMasterIdLst>
  <p:sldIdLst>
    <p:sldId id="256" r:id="rId4"/>
    <p:sldId id="294" r:id="rId5"/>
    <p:sldId id="320" r:id="rId6"/>
    <p:sldId id="307" r:id="rId7"/>
    <p:sldId id="306" r:id="rId8"/>
    <p:sldId id="316" r:id="rId9"/>
    <p:sldId id="309" r:id="rId10"/>
    <p:sldId id="311" r:id="rId11"/>
    <p:sldId id="313" r:id="rId12"/>
    <p:sldId id="312" r:id="rId13"/>
    <p:sldId id="308" r:id="rId14"/>
    <p:sldId id="314" r:id="rId15"/>
    <p:sldId id="310" r:id="rId16"/>
    <p:sldId id="299" r:id="rId17"/>
    <p:sldId id="315" r:id="rId18"/>
    <p:sldId id="298" r:id="rId19"/>
    <p:sldId id="303" r:id="rId20"/>
    <p:sldId id="318" r:id="rId21"/>
    <p:sldId id="321" r:id="rId22"/>
    <p:sldId id="319" r:id="rId23"/>
    <p:sldId id="322" r:id="rId24"/>
  </p:sldIdLst>
  <p:sldSz cx="9906000" cy="6858000" type="A4"/>
  <p:notesSz cx="6858000" cy="9144000"/>
  <p:embeddedFontLst>
    <p:embeddedFont>
      <p:font typeface="고도 M" panose="02000503000000020004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1685E"/>
    <a:srgbClr val="313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5" autoAdjust="0"/>
    <p:restoredTop sz="94645" autoAdjust="0"/>
  </p:normalViewPr>
  <p:slideViewPr>
    <p:cSldViewPr showGuides="1">
      <p:cViewPr varScale="1">
        <p:scale>
          <a:sx n="109" d="100"/>
          <a:sy n="109" d="100"/>
        </p:scale>
        <p:origin x="642" y="108"/>
      </p:cViewPr>
      <p:guideLst>
        <p:guide orient="horz" pos="2115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42D26-FB87-4478-BC95-08FB54E5914A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A2E2E-D4D5-4B73-801E-14B6569E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6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84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40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88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1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6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55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81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81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963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59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68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19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22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0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2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611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918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82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74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61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0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70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76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9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51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18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160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8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목표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36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41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64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414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31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0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325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74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83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20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계획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1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91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156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97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81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190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7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2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257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50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8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62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620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1524" y="0"/>
            <a:ext cx="9902952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0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5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21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1524" y="0"/>
            <a:ext cx="990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8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16305" y="2348880"/>
            <a:ext cx="6381876" cy="1951767"/>
            <a:chOff x="1762062" y="2204864"/>
            <a:chExt cx="6381876" cy="1951767"/>
          </a:xfrm>
        </p:grpSpPr>
        <p:sp>
          <p:nvSpPr>
            <p:cNvPr id="3" name="TextBox 2"/>
            <p:cNvSpPr txBox="1"/>
            <p:nvPr/>
          </p:nvSpPr>
          <p:spPr>
            <a:xfrm>
              <a:off x="3915696" y="2204864"/>
              <a:ext cx="20746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spc="-150" dirty="0" smtClean="0">
                  <a:solidFill>
                    <a:srgbClr val="FFFF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2018</a:t>
              </a:r>
              <a:endParaRPr lang="en-US" altLang="ko-KR" sz="7200" spc="-150" dirty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62062" y="3140968"/>
              <a:ext cx="638187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spc="-15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프로젝트 </a:t>
              </a:r>
              <a:r>
                <a:rPr lang="en-US" altLang="ko-KR" sz="6000" spc="-15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6000" spc="-15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주차 발표</a:t>
              </a:r>
              <a:endParaRPr lang="ko-KR" altLang="en-US" sz="6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200472" y="188640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81406" y="2420888"/>
            <a:ext cx="4649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레퍼런스 </a:t>
            </a:r>
            <a:r>
              <a:rPr lang="ko-KR" altLang="en-US" sz="4800" spc="-150" dirty="0" err="1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웹페이지</a:t>
            </a:r>
            <a:endParaRPr lang="en-US" altLang="ko-KR" sz="4800" spc="-150" dirty="0" smtClean="0">
              <a:solidFill>
                <a:srgbClr val="FFFF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8401" y="3251885"/>
            <a:ext cx="6935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https://www.adsoftheworld.com/</a:t>
            </a:r>
            <a:endParaRPr lang="ko-KR" altLang="en-US" sz="36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7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15"/>
            <a:ext cx="9906000" cy="49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9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15"/>
            <a:ext cx="9906000" cy="49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3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95064" y="2780928"/>
            <a:ext cx="59731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목표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6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312564" y="4725144"/>
            <a:ext cx="71897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필수</a:t>
            </a:r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있어야 할</a:t>
            </a:r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기능 구현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</a:t>
            </a:r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접근성</a:t>
            </a:r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높일 수 있는</a:t>
            </a:r>
            <a:r>
              <a:rPr lang="ko-KR" altLang="en-US" sz="32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UX/UI </a:t>
            </a:r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0327" y="1426820"/>
            <a:ext cx="4129921" cy="2866276"/>
            <a:chOff x="477745" y="2448623"/>
            <a:chExt cx="4129921" cy="286627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77745" y="2448623"/>
              <a:ext cx="4129921" cy="592560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solidFill>
                    <a:srgbClr val="313035"/>
                  </a:solidFill>
                  <a:latin typeface="+mn-ea"/>
                </a:rPr>
                <a:t>AS-IS</a:t>
              </a:r>
              <a:endParaRPr lang="ko-KR" altLang="en-US" sz="2800" b="1" dirty="0">
                <a:solidFill>
                  <a:srgbClr val="313035"/>
                </a:solidFill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77746" y="3140014"/>
              <a:ext cx="4129920" cy="21748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국내 사이트의 장단점 분석</a:t>
              </a:r>
              <a:endParaRPr lang="en-US" altLang="ko-KR" sz="2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해외 레퍼런스 분석</a:t>
              </a:r>
              <a:endParaRPr lang="en-US" altLang="ko-KR" sz="2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사용자 </a:t>
              </a:r>
              <a:r>
                <a:rPr lang="ko-KR" altLang="en-US" sz="2800" dirty="0" err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니즈</a:t>
              </a:r>
              <a:r>
                <a:rPr lang="ko-KR" altLang="en-US" sz="2800" dirty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파악</a:t>
              </a:r>
              <a:endParaRPr lang="en-US" altLang="ko-KR" sz="28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169024" y="1426821"/>
            <a:ext cx="4129921" cy="2866275"/>
            <a:chOff x="5223527" y="2448623"/>
            <a:chExt cx="4129921" cy="286627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223527" y="2448623"/>
              <a:ext cx="4129921" cy="592560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solidFill>
                    <a:srgbClr val="313035"/>
                  </a:solidFill>
                  <a:latin typeface="+mn-ea"/>
                </a:rPr>
                <a:t>TO-BE</a:t>
              </a:r>
              <a:endParaRPr lang="ko-KR" altLang="en-US" b="1" dirty="0">
                <a:solidFill>
                  <a:srgbClr val="313035"/>
                </a:solidFill>
                <a:latin typeface="+mn-ea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23528" y="3140013"/>
              <a:ext cx="4129920" cy="21748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국내 사이트의 장점과</a:t>
              </a:r>
              <a:endParaRPr lang="en-US" altLang="ko-KR" sz="2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해외 레퍼런스의 장점 결합</a:t>
              </a:r>
              <a:endParaRPr lang="en-US" altLang="ko-KR" sz="2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국내 사용자 입장에서</a:t>
              </a:r>
              <a:endParaRPr lang="en-US" altLang="ko-KR" sz="2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접근성 높은 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UX/UI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구성</a:t>
              </a:r>
              <a:endParaRPr lang="en-US" altLang="ko-KR" sz="28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" name="아래쪽 화살표 19"/>
          <p:cNvSpPr/>
          <p:nvPr/>
        </p:nvSpPr>
        <p:spPr>
          <a:xfrm rot="16200000">
            <a:off x="4582051" y="2935870"/>
            <a:ext cx="745171" cy="319359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3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04683" y="2780928"/>
            <a:ext cx="59538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계획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7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3546203" y="2448615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계획</a:t>
            </a:r>
            <a:r>
              <a:rPr lang="en-US" altLang="ko-KR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 </a:t>
            </a:r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수립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4007" y="2448615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</a:t>
            </a:r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선정</a:t>
            </a:r>
            <a:endParaRPr lang="ko-KR" altLang="en-US" sz="24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630449" y="2448615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</a:t>
            </a:r>
            <a:r>
              <a:rPr lang="en-US" altLang="ko-KR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/UI</a:t>
            </a:r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  <a:endParaRPr lang="ko-KR" altLang="en-US" sz="24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4008" y="2910291"/>
            <a:ext cx="2762550" cy="18868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배운 기능을 구현 할 수 있는가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실현 가능한 주제인가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8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너무 흔한 주제는 아닌가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30449" y="2910291"/>
            <a:ext cx="2773308" cy="18868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구현하려는 기능이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제대로 작동하는가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프로그램에서 충돌은 없는가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사용하기 편한가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일정 내에 마무리 하였는가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863" y="2924936"/>
            <a:ext cx="2762550" cy="1872216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업무 분담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일정표 작성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 구현을 어느 정도 할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것인지 구체적인 계획 수립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648744" y="1196752"/>
            <a:ext cx="4566198" cy="68448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진행과정</a:t>
            </a:r>
            <a:endParaRPr lang="ko-KR" altLang="en-US" sz="32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37159" y="5366106"/>
            <a:ext cx="741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(   </a:t>
            </a:r>
            <a:r>
              <a:rPr lang="ko-KR" altLang="en-US" sz="1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수업 때 배운 내용을 기반으로 하고 최대한 활용 할 예정   </a:t>
            </a:r>
            <a:r>
              <a:rPr lang="en-US" altLang="ko-KR" sz="1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56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209668" y="692696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환경</a:t>
            </a:r>
            <a:endParaRPr lang="en-US" altLang="ko-KR" sz="28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7912" y="1901731"/>
            <a:ext cx="7417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WINDOWS 7</a:t>
            </a:r>
            <a:endParaRPr lang="en-US" altLang="ko-KR" sz="18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18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1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SPRING FRAMEWORK</a:t>
            </a:r>
            <a:endParaRPr lang="en-US" altLang="ko-KR" sz="18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7399" y="1439748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TOOL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492" y="4964975"/>
            <a:ext cx="741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ORACLE</a:t>
            </a:r>
            <a:endParaRPr lang="en-US" altLang="ko-KR" sz="18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8979" y="4502992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8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290471"/>
              </p:ext>
            </p:extLst>
          </p:nvPr>
        </p:nvGraphicFramePr>
        <p:xfrm>
          <a:off x="128475" y="1556792"/>
          <a:ext cx="9633486" cy="45725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4427">
                  <a:extLst>
                    <a:ext uri="{9D8B030D-6E8A-4147-A177-3AD203B41FA5}">
                      <a16:colId xmlns:a16="http://schemas.microsoft.com/office/drawing/2014/main" val="267807170"/>
                    </a:ext>
                  </a:extLst>
                </a:gridCol>
                <a:gridCol w="465199">
                  <a:extLst>
                    <a:ext uri="{9D8B030D-6E8A-4147-A177-3AD203B41FA5}">
                      <a16:colId xmlns:a16="http://schemas.microsoft.com/office/drawing/2014/main" val="1303722384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372418554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3975464928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1868923546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521545225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580256896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748983409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876867813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853084529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765528657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335707489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121001516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1869354224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4067500881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955962620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223263201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3699783363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725626677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395032883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463818473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1711715260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850970810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062901905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398725012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362948683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2825804360"/>
                    </a:ext>
                  </a:extLst>
                </a:gridCol>
                <a:gridCol w="343610">
                  <a:extLst>
                    <a:ext uri="{9D8B030D-6E8A-4147-A177-3AD203B41FA5}">
                      <a16:colId xmlns:a16="http://schemas.microsoft.com/office/drawing/2014/main" val="3464793926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일정</a:t>
                      </a:r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3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4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5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6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7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8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9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10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11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12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13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14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15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16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17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18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19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20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21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22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23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24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25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26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27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고도 M" panose="02000503000000020004" pitchFamily="2" charset="-127"/>
                          <a:ea typeface="고도 M" panose="02000503000000020004" pitchFamily="2" charset="-127"/>
                        </a:rPr>
                        <a:t>28</a:t>
                      </a:r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925053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4856327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027864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43592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015263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776732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009542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1089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386238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9296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25547" y="836712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개발 일정표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1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041232" y="1700808"/>
            <a:ext cx="2664296" cy="45512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700808"/>
            <a:ext cx="6768752" cy="4551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137" y="836712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화면 구성도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8464" y="1700808"/>
            <a:ext cx="6768752" cy="279321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8464" y="2006615"/>
            <a:ext cx="6758916" cy="558289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8464" y="2591390"/>
            <a:ext cx="6758916" cy="191773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40296" y="4509121"/>
            <a:ext cx="6747084" cy="792088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8464" y="5305883"/>
            <a:ext cx="6768752" cy="499382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8628" y="5825853"/>
            <a:ext cx="6768752" cy="426239"/>
          </a:xfrm>
          <a:prstGeom prst="rect">
            <a:avLst/>
          </a:prstGeom>
          <a:solidFill>
            <a:srgbClr val="7030A0">
              <a:alpha val="6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185248" y="2041783"/>
            <a:ext cx="423664" cy="279321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745088" y="1687244"/>
            <a:ext cx="1080120" cy="292885"/>
          </a:xfrm>
          <a:prstGeom prst="roundRect">
            <a:avLst/>
          </a:prstGeom>
          <a:solidFill>
            <a:srgbClr val="002060">
              <a:alpha val="39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185248" y="2554562"/>
            <a:ext cx="423664" cy="279321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86391" y="3164987"/>
            <a:ext cx="422521" cy="279322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185248" y="3795280"/>
            <a:ext cx="423664" cy="278541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85249" y="4368724"/>
            <a:ext cx="423664" cy="278541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89630" y="4989020"/>
            <a:ext cx="423664" cy="278541"/>
          </a:xfrm>
          <a:prstGeom prst="rect">
            <a:avLst/>
          </a:prstGeom>
          <a:solidFill>
            <a:srgbClr val="7030A0">
              <a:alpha val="6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185248" y="5583510"/>
            <a:ext cx="426377" cy="293762"/>
          </a:xfrm>
          <a:prstGeom prst="roundRect">
            <a:avLst/>
          </a:prstGeom>
          <a:solidFill>
            <a:srgbClr val="002060">
              <a:alpha val="39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61312" y="19888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메인 헤더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61312" y="25095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고도 M" panose="02000503000000020004" pitchFamily="2" charset="-127"/>
                <a:ea typeface="고도 M" panose="02000503000000020004" pitchFamily="2" charset="-127"/>
              </a:rPr>
              <a:t>탑 배너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61312" y="311998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캐러셀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61312" y="375549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고도 M" panose="02000503000000020004" pitchFamily="2" charset="-127"/>
                <a:ea typeface="고도 M" panose="02000503000000020004" pitchFamily="2" charset="-127"/>
              </a:rPr>
              <a:t>메인 컨텐츠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61312" y="43233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서브 </a:t>
            </a:r>
            <a:r>
              <a:rPr lang="ko-KR" altLang="en-US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푸터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61312" y="49436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메인 </a:t>
            </a:r>
            <a:r>
              <a:rPr lang="ko-KR" altLang="en-US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푸터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61312" y="554912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로그인 메뉴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00672" y="2780928"/>
            <a:ext cx="59618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내용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3033707" y="3030385"/>
            <a:ext cx="3895819" cy="8245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4353824"/>
            <a:ext cx="899630" cy="8996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76" y="1251173"/>
            <a:ext cx="1017009" cy="10170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1597298"/>
            <a:ext cx="872239" cy="8722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71623" y="3854908"/>
            <a:ext cx="872993" cy="8729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29063" y="4727901"/>
            <a:ext cx="945001" cy="945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07" y="2112649"/>
            <a:ext cx="945002" cy="9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2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3101242" y="1628800"/>
            <a:ext cx="3704057" cy="68448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조직도</a:t>
            </a:r>
            <a:endParaRPr lang="ko-KR" altLang="en-US" sz="32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05468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최승호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5469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팀장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01242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신종찬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01243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097016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윤용선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97017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수집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92790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이학성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92791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구축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72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34664" y="2780928"/>
            <a:ext cx="46939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감사합니다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6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00672" y="2780928"/>
            <a:ext cx="59618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내용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3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7" y="1355385"/>
            <a:ext cx="8784976" cy="49539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81" y="3517833"/>
            <a:ext cx="5328592" cy="35997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60" r="17760"/>
          <a:stretch/>
        </p:blipFill>
        <p:spPr>
          <a:xfrm>
            <a:off x="242894" y="3219400"/>
            <a:ext cx="4320480" cy="28018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68" y="692696"/>
            <a:ext cx="652067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908720"/>
            <a:ext cx="9050278" cy="54968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83355" y="2060848"/>
            <a:ext cx="7404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매일매일 쏟아져 나오는 영상과 광고가 많지만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일일이 찾아서 보기 어려움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8727" y="3429000"/>
            <a:ext cx="67938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국내 사이트가 있고</a:t>
            </a:r>
            <a:r>
              <a:rPr lang="en-US" altLang="ko-KR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내용이 나쁘지 않지만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입장에서 접근성이 매우 떨어짐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0368" y="846584"/>
            <a:ext cx="4208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광고 영상 포털</a:t>
            </a:r>
            <a:endParaRPr lang="ko-KR" altLang="en-US" sz="5400" spc="-150" dirty="0">
              <a:solidFill>
                <a:srgbClr val="FFFF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2431" y="4797152"/>
            <a:ext cx="67040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일반사용자 외에 기업의 광고 영상 수요와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중요도가 해마다 늘어나고 있는 추세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1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43241" y="2780928"/>
            <a:ext cx="40767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선정 이유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66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09270" y="2420888"/>
            <a:ext cx="4793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국내 기존 </a:t>
            </a:r>
            <a:r>
              <a:rPr lang="ko-KR" altLang="en-US" sz="4800" spc="-150" dirty="0" err="1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웹페이지</a:t>
            </a:r>
            <a:endParaRPr lang="en-US" altLang="ko-KR" sz="4800" spc="-150" dirty="0" smtClean="0">
              <a:solidFill>
                <a:srgbClr val="FFFF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2760" y="3251885"/>
            <a:ext cx="4826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http://www.tvcf.co.kr/</a:t>
            </a:r>
          </a:p>
        </p:txBody>
      </p:sp>
    </p:spTree>
    <p:extLst>
      <p:ext uri="{BB962C8B-B14F-4D97-AF65-F5344CB8AC3E}">
        <p14:creationId xmlns:p14="http://schemas.microsoft.com/office/powerpoint/2010/main" val="40377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15"/>
            <a:ext cx="9906000" cy="49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15"/>
            <a:ext cx="9906000" cy="49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3606</TotalTime>
  <Words>264</Words>
  <Application>Microsoft Office PowerPoint</Application>
  <PresentationFormat>A4 용지(210x297mm)</PresentationFormat>
  <Paragraphs>130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고도 M</vt:lpstr>
      <vt:lpstr>맑은 고딕</vt:lpstr>
      <vt:lpstr>Arial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Choi Yong</cp:lastModifiedBy>
  <cp:revision>211</cp:revision>
  <dcterms:created xsi:type="dcterms:W3CDTF">2017-12-19T01:30:11Z</dcterms:created>
  <dcterms:modified xsi:type="dcterms:W3CDTF">2018-07-02T17:24:52Z</dcterms:modified>
</cp:coreProperties>
</file>